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8" r:id="rId3"/>
    <p:sldId id="256" r:id="rId4"/>
    <p:sldId id="257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67" r:id="rId16"/>
  </p:sldIdLst>
  <p:sldSz cx="14630400" cy="8229600"/>
  <p:notesSz cx="8229600" cy="14630400"/>
  <p:embeddedFontLst>
    <p:embeddedFont>
      <p:font typeface="Algerian" panose="04020705040A02060702" pitchFamily="82" charset="0"/>
      <p:regular r:id="rId18"/>
    </p:embeddedFont>
    <p:embeddedFont>
      <p:font typeface="Arial Rounded MT Bold" panose="020F0704030504030204" pitchFamily="34" charset="0"/>
      <p:regular r:id="rId19"/>
    </p:embeddedFont>
    <p:embeddedFont>
      <p:font typeface="Engravers MT" panose="02090707080505020304" pitchFamily="18" charset="0"/>
      <p:regular r:id="rId20"/>
    </p:embeddedFont>
    <p:embeddedFont>
      <p:font typeface="Eras Bold ITC" panose="020B0907030504020204" pitchFamily="34" charset="0"/>
      <p:regular r:id="rId21"/>
    </p:embeddedFont>
    <p:embeddedFont>
      <p:font typeface="Fraunces Extra Bold" panose="020B0604020202020204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Georgia Pro Cond" panose="02040506050405020303" pitchFamily="18" charset="0"/>
      <p:regular r:id="rId27"/>
      <p:bold r:id="rId28"/>
    </p:embeddedFont>
    <p:embeddedFont>
      <p:font typeface="Nobile" panose="020B0604020202020204" charset="0"/>
      <p:regular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Sitka Small" pitchFamily="2" charset="0"/>
      <p:regular r:id="rId34"/>
      <p:bold r:id="rId35"/>
      <p:italic r:id="rId36"/>
      <p:boldItalic r:id="rId37"/>
    </p:embeddedFont>
    <p:embeddedFont>
      <p:font typeface="Stencil" panose="040409050D0802020404" pitchFamily="8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02A372C-9E15-49AE-953C-1CCAB18375A0}">
          <p14:sldIdLst>
            <p14:sldId id="265"/>
            <p14:sldId id="268"/>
            <p14:sldId id="256"/>
            <p14:sldId id="257"/>
            <p14:sldId id="266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Untitled Section" id="{22A7C7D1-88DC-4E44-8AD6-19C1BDCC6EE0}">
          <p14:sldIdLst>
            <p14:sldId id="269"/>
            <p14:sldId id="27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3" autoAdjust="0"/>
    <p:restoredTop sz="94610"/>
  </p:normalViewPr>
  <p:slideViewPr>
    <p:cSldViewPr snapToGrid="0" snapToObjects="1">
      <p:cViewPr varScale="1">
        <p:scale>
          <a:sx n="41" d="100"/>
          <a:sy n="41" d="100"/>
        </p:scale>
        <p:origin x="6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58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BCDE-A6F9-165F-D236-F3B23FBA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1D40-7FA5-E388-78C8-2F300DF94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524625-2B2C-F66D-DCB4-D1DCC5025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DC7D-09FE-586E-74DF-29E84EC120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4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3844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203FD-D018-8AF0-46C1-13FA4BBF86D7}"/>
              </a:ext>
            </a:extLst>
          </p:cNvPr>
          <p:cNvSpPr/>
          <p:nvPr/>
        </p:nvSpPr>
        <p:spPr>
          <a:xfrm>
            <a:off x="12908280" y="7825740"/>
            <a:ext cx="1596390" cy="285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BB1FF-9E46-A556-2475-E02D796DD98F}"/>
              </a:ext>
            </a:extLst>
          </p:cNvPr>
          <p:cNvSpPr txBox="1"/>
          <p:nvPr/>
        </p:nvSpPr>
        <p:spPr>
          <a:xfrm>
            <a:off x="1887415" y="1912969"/>
            <a:ext cx="102705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Development with Java (ID-202B)</a:t>
            </a:r>
            <a:b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2025-26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11F6-8367-AF89-FF72-58BCED3AFA0D}"/>
              </a:ext>
            </a:extLst>
          </p:cNvPr>
          <p:cNvSpPr txBox="1"/>
          <p:nvPr/>
        </p:nvSpPr>
        <p:spPr>
          <a:xfrm>
            <a:off x="3657600" y="3765939"/>
            <a:ext cx="7315200" cy="121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itka Small" pitchFamily="2" charset="0"/>
                <a:cs typeface="Times New Roman" panose="02020603050405020304" pitchFamily="18" charset="0"/>
              </a:rPr>
              <a:t>SMAR</a:t>
            </a:r>
            <a:r>
              <a:rPr lang="en-US" sz="4000" b="1" dirty="0">
                <a:solidFill>
                  <a:srgbClr val="00B050"/>
                </a:solidFill>
                <a:latin typeface="Sitka Small" pitchFamily="2" charset="0"/>
                <a:cs typeface="Times New Roman" panose="02020603050405020304" pitchFamily="18" charset="0"/>
              </a:rPr>
              <a:t>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itka Small" pitchFamily="2" charset="0"/>
                <a:cs typeface="Times New Roman" panose="02020603050405020304" pitchFamily="18" charset="0"/>
              </a:rPr>
              <a:t> FOOD ORDERING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itka Small" pitchFamily="2" charset="0"/>
                <a:cs typeface="Times New Roman" panose="02020603050405020304" pitchFamily="18" charset="0"/>
              </a:rPr>
              <a:t>SYSTEMon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itka Small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64443-8ABA-4C18-B9E1-A626C91C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23185"/>
            <a:ext cx="14630400" cy="1713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F5EF31-0BCC-AED3-B5FD-65DE9C7C3A3D}"/>
              </a:ext>
            </a:extLst>
          </p:cNvPr>
          <p:cNvSpPr txBox="1"/>
          <p:nvPr/>
        </p:nvSpPr>
        <p:spPr>
          <a:xfrm>
            <a:off x="10353915" y="6717744"/>
            <a:ext cx="39022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Supervisor: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MS. DIVYA SINGHAL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Designation-Assistant Professor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2FE22-3030-93F7-CCE5-47A0EFC63A54}"/>
              </a:ext>
            </a:extLst>
          </p:cNvPr>
          <p:cNvSpPr txBox="1"/>
          <p:nvPr/>
        </p:nvSpPr>
        <p:spPr>
          <a:xfrm>
            <a:off x="-144966" y="6669563"/>
            <a:ext cx="7460166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MANISH KUMAR SINGH  (202410116100114 )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MANSI GARG  (202410116100116)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MAYANK GOYAL  (202410116100117)</a:t>
            </a:r>
          </a:p>
        </p:txBody>
      </p:sp>
    </p:spTree>
    <p:extLst>
      <p:ext uri="{BB962C8B-B14F-4D97-AF65-F5344CB8AC3E}">
        <p14:creationId xmlns:p14="http://schemas.microsoft.com/office/powerpoint/2010/main" val="405208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62720"/>
            <a:ext cx="6853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PHP, SQL.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VS Code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Bootstrap, XAMPP 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D6307-BC01-49C6-E9BF-059595D82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573" y="2936051"/>
            <a:ext cx="1741646" cy="1453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DD0FD4-17EB-AA58-8DB5-9C80E93D7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2889" y="6443633"/>
            <a:ext cx="1933575" cy="168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C6184C-72B5-0AD4-D8BD-782D9D444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0431" y="2961223"/>
            <a:ext cx="1933574" cy="143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E3A802-69FE-1C30-363D-626B7B60E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1002" y="2974625"/>
            <a:ext cx="1741646" cy="143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9CED8-0319-9744-65AC-82759E479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17115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83C59-7F18-37B1-8263-7B77E9549DA9}"/>
              </a:ext>
            </a:extLst>
          </p:cNvPr>
          <p:cNvSpPr txBox="1"/>
          <p:nvPr/>
        </p:nvSpPr>
        <p:spPr>
          <a:xfrm>
            <a:off x="4060930" y="368465"/>
            <a:ext cx="7315200" cy="77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Software Requirements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8560" y="625400"/>
            <a:ext cx="6052486" cy="82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Engravers MT" panose="02090707080505020304" pitchFamily="18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800" b="1" dirty="0">
                <a:solidFill>
                  <a:srgbClr val="7030A0"/>
                </a:solidFill>
                <a:latin typeface="Engravers MT" panose="02090707080505020304" pitchFamily="18" charset="0"/>
                <a:ea typeface="Fraunces Extra Bold" pitchFamily="34" charset="-122"/>
                <a:cs typeface="Fraunces Extra Bold" pitchFamily="34" charset="-120"/>
              </a:rPr>
              <a:t>Modules</a:t>
            </a:r>
            <a:endParaRPr lang="en-US" sz="4800" dirty="0">
              <a:solidFill>
                <a:srgbClr val="7030A0"/>
              </a:solidFill>
              <a:latin typeface="Engravers MT" panose="020907070805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80342" y="2861548"/>
            <a:ext cx="2912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Signup, login, verification, role management.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Menu Display and Chatbot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listing with filtering and search.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Order Placement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to cart, secure checkout, order confirmation.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Order Tracking,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+mn-ea"/>
                <a:cs typeface="+mn-cs"/>
              </a:rPr>
              <a:t> Payment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 algn="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89" y="5804535"/>
            <a:ext cx="399008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status updates,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Payment Gateway</a:t>
            </a: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92DE87-1AC5-BA57-5927-59146B041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8050" y="0"/>
            <a:ext cx="3562350" cy="2806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F8C308-0E32-0075-D286-5D875B228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9970" y="6163513"/>
            <a:ext cx="2860430" cy="2060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33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>
                <a:solidFill>
                  <a:srgbClr val="00B05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Workflow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324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Login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2324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logs in/signs up.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06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Browse Menu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20678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Selects food items.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814989" y="525196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Checkout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49245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Adds items to cart and proceeds to checkout.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337428" y="3280082"/>
            <a:ext cx="8079642" cy="408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F365C6-9DB2-38A9-1F55-68D1CB0A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44" y="127955"/>
            <a:ext cx="9684519" cy="2071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7FAE1-3975-9D9F-4676-753D79B3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89" y="6732227"/>
            <a:ext cx="13728757" cy="13202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2393F2-99C0-7490-E1AC-E0A0D986F5BE}"/>
              </a:ext>
            </a:extLst>
          </p:cNvPr>
          <p:cNvSpPr txBox="1"/>
          <p:nvPr/>
        </p:nvSpPr>
        <p:spPr>
          <a:xfrm>
            <a:off x="8563508" y="6817139"/>
            <a:ext cx="1813741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+mn-ea"/>
                <a:cs typeface="+mn-cs"/>
              </a:rPr>
              <a:t>Payment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758F0-92EB-65F8-8F18-6C45EF184B4F}"/>
              </a:ext>
            </a:extLst>
          </p:cNvPr>
          <p:cNvSpPr txBox="1"/>
          <p:nvPr/>
        </p:nvSpPr>
        <p:spPr>
          <a:xfrm>
            <a:off x="4381821" y="7112055"/>
            <a:ext cx="718038" cy="56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</a:rPr>
              <a:t>4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4F2C5C7A-113F-CE5C-65F4-3A4BC1426EA3}"/>
              </a:ext>
            </a:extLst>
          </p:cNvPr>
          <p:cNvSpPr/>
          <p:nvPr/>
        </p:nvSpPr>
        <p:spPr>
          <a:xfrm>
            <a:off x="6777572" y="7501499"/>
            <a:ext cx="8079642" cy="408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Completes payment, receives order confirmation, and food is delivered.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1F2268-9852-E5C3-698F-7F03BCFA2EA5}"/>
              </a:ext>
            </a:extLst>
          </p:cNvPr>
          <p:cNvSpPr/>
          <p:nvPr/>
        </p:nvSpPr>
        <p:spPr>
          <a:xfrm>
            <a:off x="0" y="0"/>
            <a:ext cx="14630400" cy="17014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18537-2EE6-AB20-E530-C69C6F6F88A6}"/>
              </a:ext>
            </a:extLst>
          </p:cNvPr>
          <p:cNvSpPr txBox="1"/>
          <p:nvPr/>
        </p:nvSpPr>
        <p:spPr>
          <a:xfrm>
            <a:off x="4527396" y="375781"/>
            <a:ext cx="6261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7030A0"/>
                </a:solidFill>
                <a:latin typeface="Algerian" panose="04020705040A02060702" pitchFamily="82" charset="0"/>
              </a:rPr>
              <a:t>Future Scope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64990-ED36-90C0-7475-769BDE735AF7}"/>
              </a:ext>
            </a:extLst>
          </p:cNvPr>
          <p:cNvSpPr txBox="1"/>
          <p:nvPr/>
        </p:nvSpPr>
        <p:spPr>
          <a:xfrm>
            <a:off x="497711" y="2255374"/>
            <a:ext cx="11813235" cy="442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✔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AI-Powered Recommendations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– Personalized food suggestions based on user preferences and past orders.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✔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Chatbot Integration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– AI-driven virtual assistants for automated customer support and order placement.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✔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Voice-Activated Ordering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– Hands-free ordering via Alexa, Google Assistant, and Siri.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✔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Drone &amp; Autonomous Deliveries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– Faster, contactless food delivery with smart technology.</a:t>
            </a:r>
            <a:br>
              <a:rPr lang="en-US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✔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Subscription-Based Meal Plans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 – Customized daily/weekly meal plans for users.</a:t>
            </a:r>
            <a:br>
              <a:rPr lang="en-US" sz="2400" dirty="0"/>
            </a:b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908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CD2A2-69D3-8E88-DCF6-16A4A7A32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00E6B2-BC64-C9CD-122D-D7E7D9826F22}"/>
              </a:ext>
            </a:extLst>
          </p:cNvPr>
          <p:cNvSpPr/>
          <p:nvPr/>
        </p:nvSpPr>
        <p:spPr>
          <a:xfrm>
            <a:off x="0" y="0"/>
            <a:ext cx="14630400" cy="17014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DF7B6-5C4E-1913-84FF-714C2546661A}"/>
              </a:ext>
            </a:extLst>
          </p:cNvPr>
          <p:cNvSpPr txBox="1"/>
          <p:nvPr/>
        </p:nvSpPr>
        <p:spPr>
          <a:xfrm>
            <a:off x="5134819" y="383037"/>
            <a:ext cx="436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Conclusion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E1933-440B-7A60-16E9-F8A8C37BD285}"/>
              </a:ext>
            </a:extLst>
          </p:cNvPr>
          <p:cNvSpPr txBox="1"/>
          <p:nvPr/>
        </p:nvSpPr>
        <p:spPr>
          <a:xfrm>
            <a:off x="497711" y="2255374"/>
            <a:ext cx="1055611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Food ordering makes it easy to get meals anytime, anywhere.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Online apps and websites have made ordering food faster and more convenient.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Some challenges like late deliveries and food quality exist but are improving.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New technologies like smart recommendations and drone deliveries will make food ordering even better.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food ordering industry will keep growing, making mealtime easier for everyone </a:t>
            </a:r>
          </a:p>
        </p:txBody>
      </p:sp>
    </p:spTree>
    <p:extLst>
      <p:ext uri="{BB962C8B-B14F-4D97-AF65-F5344CB8AC3E}">
        <p14:creationId xmlns:p14="http://schemas.microsoft.com/office/powerpoint/2010/main" val="171296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8E7488-A457-C596-CF51-B6BAD7373738}"/>
              </a:ext>
            </a:extLst>
          </p:cNvPr>
          <p:cNvSpPr txBox="1"/>
          <p:nvPr/>
        </p:nvSpPr>
        <p:spPr>
          <a:xfrm>
            <a:off x="777136" y="1630145"/>
            <a:ext cx="7315200" cy="400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Research articles on online food ordering trends.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Smith, J. (2022). </a:t>
            </a:r>
            <a:r>
              <a:rPr lang="en-US" sz="2000" i="1" dirty="0"/>
              <a:t>The Rise of Online Food Delivery Services: Trends and Challenges</a:t>
            </a:r>
            <a:r>
              <a:rPr lang="en-US" sz="2000" dirty="0"/>
              <a:t>. Journal of E-Commerce, 15(3), 45-60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Case studies on food delivery platforms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Web sources on technology and framework selection</a:t>
            </a:r>
            <a:r>
              <a:rPr lang="en-US" b="1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Market Trends &amp;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05007-A9D2-4C54-67B0-7DF0CCF2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031" y="0"/>
            <a:ext cx="3403369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54E189-5EE3-FEEC-E11A-17A2969F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227031" cy="1711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D36BC-85A5-C78D-1F29-C1CB3501E2D6}"/>
              </a:ext>
            </a:extLst>
          </p:cNvPr>
          <p:cNvSpPr txBox="1"/>
          <p:nvPr/>
        </p:nvSpPr>
        <p:spPr>
          <a:xfrm>
            <a:off x="3544711" y="377005"/>
            <a:ext cx="436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7531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16A0AD-3490-B40C-B943-C2A591CDC96A}"/>
              </a:ext>
            </a:extLst>
          </p:cNvPr>
          <p:cNvSpPr/>
          <p:nvPr/>
        </p:nvSpPr>
        <p:spPr>
          <a:xfrm>
            <a:off x="0" y="0"/>
            <a:ext cx="14630399" cy="172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7A26E-645A-C415-31C7-8279B3BC8FA5}"/>
              </a:ext>
            </a:extLst>
          </p:cNvPr>
          <p:cNvSpPr/>
          <p:nvPr/>
        </p:nvSpPr>
        <p:spPr>
          <a:xfrm>
            <a:off x="-1" y="0"/>
            <a:ext cx="14630399" cy="172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  <a:endParaRPr lang="en-US" sz="4400" dirty="0">
              <a:latin typeface="Stencil" panose="040409050D0802020404" pitchFamily="82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15C46DB-DFFB-4A5B-90A3-D3864932109E}"/>
              </a:ext>
            </a:extLst>
          </p:cNvPr>
          <p:cNvSpPr/>
          <p:nvPr/>
        </p:nvSpPr>
        <p:spPr>
          <a:xfrm flipH="1">
            <a:off x="722396" y="2156369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rgbClr val="4EA72E">
              <a:lumMod val="20000"/>
              <a:lumOff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F1FD3DAF-5F6B-4425-9737-1B8547A70A68}"/>
              </a:ext>
            </a:extLst>
          </p:cNvPr>
          <p:cNvSpPr/>
          <p:nvPr/>
        </p:nvSpPr>
        <p:spPr>
          <a:xfrm flipH="1">
            <a:off x="4375865" y="2245275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225AA-7C19-E6D6-C315-82689787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18" y="2858915"/>
            <a:ext cx="5163760" cy="125588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9807D4F4-7200-4AE9-B165-ECC9E0BDACDF}"/>
              </a:ext>
            </a:extLst>
          </p:cNvPr>
          <p:cNvSpPr/>
          <p:nvPr/>
        </p:nvSpPr>
        <p:spPr>
          <a:xfrm flipH="1">
            <a:off x="722396" y="3827528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rgbClr val="4EA72E">
              <a:lumMod val="40000"/>
              <a:lumOff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C5E8901-1A44-5809-5FB2-ECE3B3AF6447}"/>
              </a:ext>
            </a:extLst>
          </p:cNvPr>
          <p:cNvSpPr/>
          <p:nvPr/>
        </p:nvSpPr>
        <p:spPr>
          <a:xfrm flipH="1">
            <a:off x="7315198" y="4672315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rgbClr val="4EA72E">
              <a:lumMod val="40000"/>
              <a:lumOff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2FE2E99-1B65-43C8-A8A0-0523410E5875}"/>
              </a:ext>
            </a:extLst>
          </p:cNvPr>
          <p:cNvSpPr/>
          <p:nvPr/>
        </p:nvSpPr>
        <p:spPr>
          <a:xfrm flipH="1">
            <a:off x="722396" y="5591447"/>
            <a:ext cx="5050913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rgbClr val="4EA72E">
              <a:lumMod val="60000"/>
              <a:lumOff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A9ABD6-F6F2-4932-6059-71F93D75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6378230"/>
            <a:ext cx="5157663" cy="1255885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72FE2E99-1B65-43C8-A8A0-0523410E5875}"/>
              </a:ext>
            </a:extLst>
          </p:cNvPr>
          <p:cNvSpPr/>
          <p:nvPr/>
        </p:nvSpPr>
        <p:spPr>
          <a:xfrm flipH="1">
            <a:off x="615647" y="7006172"/>
            <a:ext cx="5157662" cy="1148400"/>
          </a:xfrm>
          <a:prstGeom prst="hexagon">
            <a:avLst>
              <a:gd name="adj" fmla="val 38143"/>
              <a:gd name="vf" fmla="val 115470"/>
            </a:avLst>
          </a:prstGeom>
          <a:solidFill>
            <a:srgbClr val="4EA72E">
              <a:lumMod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9706BBD-4805-4EA9-8FFF-3E1DB93E8024}"/>
              </a:ext>
            </a:extLst>
          </p:cNvPr>
          <p:cNvSpPr/>
          <p:nvPr/>
        </p:nvSpPr>
        <p:spPr>
          <a:xfrm>
            <a:off x="7510950" y="3023302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5137865-F2FE-4A65-8810-A6FF65070412}"/>
              </a:ext>
            </a:extLst>
          </p:cNvPr>
          <p:cNvSpPr/>
          <p:nvPr/>
        </p:nvSpPr>
        <p:spPr>
          <a:xfrm flipH="1">
            <a:off x="4375865" y="4015771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15E0422B-9777-4C1A-A13C-061EF1341AC8}"/>
              </a:ext>
            </a:extLst>
          </p:cNvPr>
          <p:cNvSpPr/>
          <p:nvPr/>
        </p:nvSpPr>
        <p:spPr>
          <a:xfrm>
            <a:off x="7515695" y="4789763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B3A6E4C8-FA4B-4C5A-AFDF-77E210589D69}"/>
              </a:ext>
            </a:extLst>
          </p:cNvPr>
          <p:cNvSpPr/>
          <p:nvPr/>
        </p:nvSpPr>
        <p:spPr>
          <a:xfrm flipH="1">
            <a:off x="4603104" y="5680412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A6FED84-2334-47A8-9A4F-B70EB50C3309}"/>
              </a:ext>
            </a:extLst>
          </p:cNvPr>
          <p:cNvSpPr/>
          <p:nvPr/>
        </p:nvSpPr>
        <p:spPr>
          <a:xfrm>
            <a:off x="7599478" y="6557307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06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B3A6E4C8-FA4B-4C5A-AFDF-77E210589D69}"/>
              </a:ext>
            </a:extLst>
          </p:cNvPr>
          <p:cNvSpPr/>
          <p:nvPr/>
        </p:nvSpPr>
        <p:spPr>
          <a:xfrm flipH="1">
            <a:off x="4709236" y="7098840"/>
            <a:ext cx="1064073" cy="913504"/>
          </a:xfrm>
          <a:prstGeom prst="hexagon">
            <a:avLst>
              <a:gd name="adj" fmla="val 38143"/>
              <a:gd name="vf" fmla="val 115470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 Pro Cond" panose="02040506050405020303" pitchFamily="18" charset="0"/>
                <a:ea typeface="맑은 고딕" panose="020B0503020000020004" pitchFamily="34" charset="-127"/>
                <a:cs typeface="+mn-cs"/>
              </a:rPr>
              <a:t>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 Pro Cond" panose="02040506050405020303" pitchFamily="18" charset="0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610B45-7E65-8349-24E5-756B174B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001" y="2350397"/>
            <a:ext cx="2402032" cy="6401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32C809-B313-BB45-D5D5-26232CFD1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768" y="3296671"/>
            <a:ext cx="3273836" cy="6401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0190E8-B3C1-F778-6F65-EAED16991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236" y="4149628"/>
            <a:ext cx="1993565" cy="6401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639413-1FBE-BB66-189C-D702560DF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275" y="4975928"/>
            <a:ext cx="2176461" cy="6401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A1DF2-86F9-940C-928A-AF8564588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734" y="5965139"/>
            <a:ext cx="1719221" cy="6401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EA3BCB-778E-1006-20DD-2EE0E7480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157" y="6739847"/>
            <a:ext cx="1938696" cy="640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D937AD-41D9-9A2F-67C7-5FE6D37C774E}"/>
              </a:ext>
            </a:extLst>
          </p:cNvPr>
          <p:cNvSpPr txBox="1"/>
          <p:nvPr/>
        </p:nvSpPr>
        <p:spPr>
          <a:xfrm>
            <a:off x="1558780" y="7324759"/>
            <a:ext cx="2312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latin typeface="Calibri" panose="020F0502020204030204"/>
                <a:ea typeface="Calibri Light" panose="020F0302020204030204" pitchFamily="34" charset="0"/>
                <a:cs typeface="Calibri Light" panose="020F0302020204030204" pitchFamily="34" charset="0"/>
              </a:rPr>
              <a:t>Future Scope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5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023" y="0"/>
            <a:ext cx="4235334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5182855" y="592808"/>
            <a:ext cx="8838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Engravers MT" panose="020907070805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35679" y="24727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469546" y="37192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56440" y="5421749"/>
            <a:ext cx="24574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275BC-042A-2CC6-41C9-802C9850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11" y="5592603"/>
            <a:ext cx="10569873" cy="2636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DA9243C-B599-AF85-C27A-BE742CE564E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25523" y="1293977"/>
            <a:ext cx="8976731" cy="364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digital platform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that enables customers to browse menus, place orders, and make payments online or via an app.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Streamlines the ordering process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restaurants, cafes, and food delivery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Offers features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real-time order tracking, multiple payment options, and personalized 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Enhances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customer convenience, reduces wait times, and improves business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5FBE3-2AC8-DACD-6CC6-0B034E54C781}"/>
              </a:ext>
            </a:extLst>
          </p:cNvPr>
          <p:cNvSpPr txBox="1"/>
          <p:nvPr/>
        </p:nvSpPr>
        <p:spPr>
          <a:xfrm>
            <a:off x="4725523" y="5050396"/>
            <a:ext cx="7398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24/7 chatbot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for queries &amp; order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7344F-E65A-9782-3CC9-905A607E6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725" y="195622"/>
            <a:ext cx="5476448" cy="1284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4559" y="1573058"/>
            <a:ext cx="5363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8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2F3B3-B8C6-CF06-9FD0-AED06D7C270D}"/>
              </a:ext>
            </a:extLst>
          </p:cNvPr>
          <p:cNvSpPr txBox="1"/>
          <p:nvPr/>
        </p:nvSpPr>
        <p:spPr>
          <a:xfrm>
            <a:off x="1046480" y="2129641"/>
            <a:ext cx="895330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Traditional vs. Online Food Ordering</a:t>
            </a:r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Traditional Methods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Walk-ins: Customers visit restaurants to order food.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Phone Orders: Customers call restaurants to place an order.</a:t>
            </a:r>
          </a:p>
          <a:p>
            <a:pPr lvl="1"/>
            <a:endParaRPr lang="en-US" dirty="0">
              <a:solidFill>
                <a:schemeClr val="accent6">
                  <a:lumMod val="50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Evolution to Online Platforms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Web-based ordering: Early websites allowed users to browse menus and order online.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Mobile apps: Modern food delivery apps like Uber Eats, Zomato, and DoorDash provide faster, more convenient ordering.</a:t>
            </a:r>
          </a:p>
          <a:p>
            <a:pPr lvl="1"/>
            <a:endParaRPr lang="en-US" dirty="0">
              <a:solidFill>
                <a:schemeClr val="accent6">
                  <a:lumMod val="50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Benefits of Online Food Ordering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Faster and more efficient than traditional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Reduces human errors in order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Enhances customer experience with real-time tracking and multiple payment options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A3294A-590C-37FE-7D1A-5BCE4DFC737E}"/>
              </a:ext>
            </a:extLst>
          </p:cNvPr>
          <p:cNvSpPr/>
          <p:nvPr/>
        </p:nvSpPr>
        <p:spPr>
          <a:xfrm>
            <a:off x="12880535" y="7752786"/>
            <a:ext cx="1735015" cy="3629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9054F-7588-09B2-A18F-C3831550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785" y="0"/>
            <a:ext cx="4675346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A65C9-3D98-ED1E-EB6B-1A2043485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93"/>
            <a:ext cx="10114156" cy="171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C7CE39-C276-D56C-74CE-048EA2A5C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59" y="179921"/>
            <a:ext cx="5828281" cy="12802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FC5C-BC03-F780-6663-C56833A3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ADC45C-149B-3A77-228E-30323C26F792}"/>
              </a:ext>
            </a:extLst>
          </p:cNvPr>
          <p:cNvSpPr/>
          <p:nvPr/>
        </p:nvSpPr>
        <p:spPr>
          <a:xfrm>
            <a:off x="1234559" y="2081618"/>
            <a:ext cx="5363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8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63E6FE6-76F2-8DB7-67FC-B382DEC2042D}"/>
              </a:ext>
            </a:extLst>
          </p:cNvPr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C1F120F-AFE7-FAF6-D0E2-197DDE34C0BE}"/>
              </a:ext>
            </a:extLst>
          </p:cNvPr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ADEFCB3-8675-9A20-D3A2-B1CC6F3BE4A3}"/>
              </a:ext>
            </a:extLst>
          </p:cNvPr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C7669BF-BA20-FDEC-31A3-A137BBD2E451}"/>
              </a:ext>
            </a:extLst>
          </p:cNvPr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C9E9D-26B2-9158-9F94-7B2A12412EA7}"/>
              </a:ext>
            </a:extLst>
          </p:cNvPr>
          <p:cNvSpPr txBox="1"/>
          <p:nvPr/>
        </p:nvSpPr>
        <p:spPr>
          <a:xfrm>
            <a:off x="471177" y="2055345"/>
            <a:ext cx="807876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Research Findings &amp; Challenges</a:t>
            </a:r>
          </a:p>
          <a:p>
            <a:endParaRPr lang="en-US" sz="3200" b="1" dirty="0"/>
          </a:p>
          <a:p>
            <a:r>
              <a:rPr lang="en-US" b="1" dirty="0"/>
              <a:t>Key Research Findings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Growth of Online Food Delivery Platforms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Online food ordering has rapidly increased, with many users preferring app-based ordering.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Preferences and Trends</a:t>
            </a:r>
          </a:p>
          <a:p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Customers value </a:t>
            </a:r>
            <a:r>
              <a:rPr lang="en-US" b="1" dirty="0"/>
              <a:t>convenience, variety, fast delivery, and secure payments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 Faced by Food Delivery Services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delivery costs</a:t>
            </a:r>
            <a:r>
              <a:rPr lang="en-US" dirty="0"/>
              <a:t> – Maintaining affordable delivery prices is difficult.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Food quality concerns</a:t>
            </a:r>
            <a:r>
              <a:rPr lang="en-US" dirty="0"/>
              <a:t> – Ensuring food remains fresh during delivery.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Peak-hour demand issues</a:t>
            </a:r>
            <a:r>
              <a:rPr lang="en-US" dirty="0"/>
              <a:t> – Managing large numbers of orders at busy times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09A99-41A3-5BE6-B33F-DA56168E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6" y="-63817"/>
            <a:ext cx="5486401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CA765-8E28-3B88-4AA7-E00D3105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93"/>
            <a:ext cx="9400478" cy="1713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5D0BB-3B3B-4280-0BDB-97B826CE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4" y="185926"/>
            <a:ext cx="5828281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930" y="23854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accessibility and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Reduction in human errors.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customer experience with order tracking.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D85551-A67C-B803-8CBE-88A63873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731"/>
            <a:ext cx="9144000" cy="1735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770372-3E9E-4907-17D4-58D994C98AFC}"/>
              </a:ext>
            </a:extLst>
          </p:cNvPr>
          <p:cNvSpPr txBox="1"/>
          <p:nvPr/>
        </p:nvSpPr>
        <p:spPr>
          <a:xfrm>
            <a:off x="587930" y="417894"/>
            <a:ext cx="7360354" cy="77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3B4540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 of Online Ordering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115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User-Friendly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 selecting, ordering, and paying for meals online.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Fast and Efficient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fast and efficient food ordering.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Payment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secure payment gateway.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3567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Restaurant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owners to manage menu items and track orders.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3135"/>
            <a:ext cx="5670590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50"/>
                </a:solidFill>
                <a:latin typeface="Eras Bold ITC" panose="020B0907030504020204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4450" dirty="0">
              <a:solidFill>
                <a:srgbClr val="00B05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Bootstrap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unito" pitchFamily="2" charset="0"/>
              </a:rPr>
              <a:t>Hypertext Preprocessor (PHP)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71526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Hardware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4GB RAM, i3 Processor, 500GB Storage.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Apache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 device or computer with internet access.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752</Words>
  <Application>Microsoft Office PowerPoint</Application>
  <PresentationFormat>Custom</PresentationFormat>
  <Paragraphs>152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Times New Roman</vt:lpstr>
      <vt:lpstr>Nobile</vt:lpstr>
      <vt:lpstr>Georgia Pro Cond</vt:lpstr>
      <vt:lpstr>Georgia</vt:lpstr>
      <vt:lpstr>Calibri Light</vt:lpstr>
      <vt:lpstr>Engravers MT</vt:lpstr>
      <vt:lpstr>Stencil</vt:lpstr>
      <vt:lpstr>Nunito</vt:lpstr>
      <vt:lpstr>Aptos</vt:lpstr>
      <vt:lpstr>Eras Bold ITC</vt:lpstr>
      <vt:lpstr>Arial Rounded MT Bold</vt:lpstr>
      <vt:lpstr>Fraunces Extra Bold</vt:lpstr>
      <vt:lpstr>Sitka Small</vt:lpstr>
      <vt:lpstr>Wingdings</vt:lpstr>
      <vt:lpstr>Algerian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Manish Singh</cp:lastModifiedBy>
  <cp:revision>15</cp:revision>
  <dcterms:created xsi:type="dcterms:W3CDTF">2025-03-08T07:43:43Z</dcterms:created>
  <dcterms:modified xsi:type="dcterms:W3CDTF">2025-04-03T09:09:56Z</dcterms:modified>
</cp:coreProperties>
</file>